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D51ADE6A-740E-44AE-83CC-AE7238B6C88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CDEE0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CDEE0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CDEE0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CDEE0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solidFill>
                <a:srgbClr val="000000"/>
              </a:solidFill>
              <a:custDash/>
              <a:miter lim="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CDEE0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3585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CDEE0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Ref idx="min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DC5C2F9-1CAC-4260-A1DD-9FCDBB87749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3585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DCDEE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solidFill>
                <a:srgbClr val="000000"/>
              </a:solidFill>
              <a:custDash/>
              <a:miter lim="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No Body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pic" idx="13"/>
          </p:nvPr>
        </p:nvSpPr>
        <p:spPr>
          <a:xfrm>
            <a:off x="-18850" y="2778"/>
            <a:ext cx="24421699" cy="13710257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" name="Shape 14"/>
          <p:cNvSpPr/>
          <p:nvPr>
            <p:ph type="body" sz="quarter" idx="14"/>
          </p:nvPr>
        </p:nvSpPr>
        <p:spPr>
          <a:xfrm>
            <a:off x="763628" y="5131995"/>
            <a:ext cx="22856744" cy="11461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algn="ctr" defTabSz="821531">
              <a:lnSpc>
                <a:spcPct val="110000"/>
              </a:lnSpc>
              <a:defRPr cap="all" spc="1320" sz="6600">
                <a:solidFill>
                  <a:srgbClr val="FFFFFF"/>
                </a:solidFill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5" name="Shape 15"/>
          <p:cNvSpPr/>
          <p:nvPr>
            <p:ph type="body" sz="quarter" idx="15"/>
          </p:nvPr>
        </p:nvSpPr>
        <p:spPr>
          <a:xfrm>
            <a:off x="844392" y="6669009"/>
            <a:ext cx="22856744" cy="6889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algn="ctr" defTabSz="821531">
              <a:lnSpc>
                <a:spcPct val="110000"/>
              </a:lnSpc>
              <a:defRPr cap="all" spc="720" sz="3600">
                <a:solidFill>
                  <a:srgbClr val="FFFFFF"/>
                </a:solidFill>
              </a:defRPr>
            </a:lvl1pPr>
          </a:lstStyle>
          <a:p>
            <a:pPr/>
            <a:r>
              <a:t>SUB TITLE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786743" y="1909813"/>
            <a:ext cx="22558013" cy="703631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cap="all" spc="0" sz="14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Shape 142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14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743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g Titl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sp>
        <p:nvSpPr>
          <p:cNvPr id="152" name="Shape 1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Shape 153"/>
          <p:cNvSpPr/>
          <p:nvPr>
            <p:ph type="body" sz="quarter" idx="13"/>
          </p:nvPr>
        </p:nvSpPr>
        <p:spPr>
          <a:xfrm>
            <a:off x="2638175" y="2165933"/>
            <a:ext cx="12175586" cy="27076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 b="1" sz="4800">
                <a:solidFill>
                  <a:srgbClr val="FFFFFF"/>
                </a:solidFill>
              </a:defRPr>
            </a:pPr>
            <a:r>
              <a:t>Rough Timeline</a:t>
            </a:r>
          </a:p>
          <a:p>
            <a:pPr>
              <a:lnSpc>
                <a:spcPct val="90000"/>
              </a:lnSpc>
              <a:defRPr b="1" sz="4800">
                <a:solidFill>
                  <a:srgbClr val="FFFFFF"/>
                </a:solidFill>
              </a:defRPr>
            </a:pPr>
          </a:p>
          <a:p>
            <a:pPr>
              <a:lnSpc>
                <a:spcPct val="90000"/>
              </a:lnSpc>
              <a:defRPr sz="3000">
                <a:solidFill>
                  <a:srgbClr val="FFFFFF"/>
                </a:solidFill>
              </a:defRPr>
            </a:pPr>
            <a:r>
              <a:t>A 4-8 week focused pilot project would give us valuable information about this approach.  For any apparel project, it’s an 18-24 month lead time to market. Answering the big questions soon is advantageous. </a:t>
            </a:r>
          </a:p>
        </p:txBody>
      </p:sp>
      <p:sp>
        <p:nvSpPr>
          <p:cNvPr id="154" name="Shape 154"/>
          <p:cNvSpPr/>
          <p:nvPr>
            <p:ph type="body" sz="quarter" idx="14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pic>
        <p:nvPicPr>
          <p:cNvPr id="15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743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No Bullets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16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" name="Group 176"/>
          <p:cNvGrpSpPr/>
          <p:nvPr/>
        </p:nvGrpSpPr>
        <p:grpSpPr>
          <a:xfrm>
            <a:off x="681092" y="681092"/>
            <a:ext cx="23024993" cy="12353816"/>
            <a:chOff x="0" y="0"/>
            <a:chExt cx="23024992" cy="12353815"/>
          </a:xfrm>
        </p:grpSpPr>
        <p:grpSp>
          <p:nvGrpSpPr>
            <p:cNvPr id="166" name="Group 166"/>
            <p:cNvGrpSpPr/>
            <p:nvPr/>
          </p:nvGrpSpPr>
          <p:grpSpPr>
            <a:xfrm>
              <a:off x="0" y="-1"/>
              <a:ext cx="161816" cy="161817"/>
              <a:chOff x="0" y="0"/>
              <a:chExt cx="161815" cy="161815"/>
            </a:xfrm>
          </p:grpSpPr>
          <p:sp>
            <p:nvSpPr>
              <p:cNvPr id="164" name="Shape 164"/>
              <p:cNvSpPr/>
              <p:nvPr/>
            </p:nvSpPr>
            <p:spPr>
              <a:xfrm>
                <a:off x="0" y="80907"/>
                <a:ext cx="161816" cy="1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65" name="Shape 165"/>
              <p:cNvSpPr/>
              <p:nvPr/>
            </p:nvSpPr>
            <p:spPr>
              <a:xfrm flipV="1">
                <a:off x="80907" y="-1"/>
                <a:ext cx="1" cy="161817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id="169" name="Group 169"/>
            <p:cNvGrpSpPr/>
            <p:nvPr/>
          </p:nvGrpSpPr>
          <p:grpSpPr>
            <a:xfrm>
              <a:off x="0" y="12191999"/>
              <a:ext cx="161816" cy="161817"/>
              <a:chOff x="0" y="0"/>
              <a:chExt cx="161815" cy="161815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0" y="80907"/>
                <a:ext cx="161816" cy="1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68" name="Shape 168"/>
              <p:cNvSpPr/>
              <p:nvPr/>
            </p:nvSpPr>
            <p:spPr>
              <a:xfrm flipV="1">
                <a:off x="80907" y="-1"/>
                <a:ext cx="1" cy="161817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id="172" name="Group 172"/>
            <p:cNvGrpSpPr/>
            <p:nvPr/>
          </p:nvGrpSpPr>
          <p:grpSpPr>
            <a:xfrm>
              <a:off x="22863176" y="-1"/>
              <a:ext cx="161817" cy="161817"/>
              <a:chOff x="0" y="0"/>
              <a:chExt cx="161815" cy="161815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0" y="80907"/>
                <a:ext cx="161816" cy="1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1" name="Shape 171"/>
              <p:cNvSpPr/>
              <p:nvPr/>
            </p:nvSpPr>
            <p:spPr>
              <a:xfrm flipV="1">
                <a:off x="80907" y="-1"/>
                <a:ext cx="1" cy="161817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22863176" y="12191999"/>
              <a:ext cx="161817" cy="161817"/>
              <a:chOff x="0" y="0"/>
              <a:chExt cx="161815" cy="161815"/>
            </a:xfrm>
          </p:grpSpPr>
          <p:sp>
            <p:nvSpPr>
              <p:cNvPr id="173" name="Shape 173"/>
              <p:cNvSpPr/>
              <p:nvPr/>
            </p:nvSpPr>
            <p:spPr>
              <a:xfrm>
                <a:off x="0" y="80907"/>
                <a:ext cx="161816" cy="1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4" name="Shape 174"/>
              <p:cNvSpPr/>
              <p:nvPr/>
            </p:nvSpPr>
            <p:spPr>
              <a:xfrm flipV="1">
                <a:off x="80907" y="-1"/>
                <a:ext cx="1" cy="161817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</p:grpSp>
      <p:sp>
        <p:nvSpPr>
          <p:cNvPr id="177" name="Shape 177"/>
          <p:cNvSpPr/>
          <p:nvPr>
            <p:ph type="body" sz="quarter" idx="13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78" name="Shape 178"/>
          <p:cNvSpPr/>
          <p:nvPr>
            <p:ph type="body" sz="quarter" idx="14"/>
          </p:nvPr>
        </p:nvSpPr>
        <p:spPr>
          <a:xfrm>
            <a:off x="1304376" y="12000083"/>
            <a:ext cx="4663672" cy="4826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2500">
                <a:solidFill>
                  <a:srgbClr val="D3D6DC"/>
                </a:solidFill>
              </a:defRPr>
            </a:lvl1pPr>
          </a:lstStyle>
          <a:p>
            <a:pPr/>
            <a:r>
              <a:t>Description</a:t>
            </a:r>
          </a:p>
        </p:txBody>
      </p:sp>
      <p:sp>
        <p:nvSpPr>
          <p:cNvPr id="179" name="Shape 179"/>
          <p:cNvSpPr/>
          <p:nvPr>
            <p:ph type="body" sz="quarter" idx="15"/>
          </p:nvPr>
        </p:nvSpPr>
        <p:spPr>
          <a:xfrm>
            <a:off x="7007305" y="12000083"/>
            <a:ext cx="4663672" cy="4826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2500">
                <a:solidFill>
                  <a:srgbClr val="D3D6DC"/>
                </a:solidFill>
              </a:defRPr>
            </a:lvl1pPr>
          </a:lstStyle>
          <a:p>
            <a:pPr/>
            <a:r>
              <a:t>Description</a:t>
            </a:r>
          </a:p>
        </p:txBody>
      </p:sp>
      <p:sp>
        <p:nvSpPr>
          <p:cNvPr id="180" name="Shape 180"/>
          <p:cNvSpPr/>
          <p:nvPr>
            <p:ph type="body" sz="quarter" idx="16"/>
          </p:nvPr>
        </p:nvSpPr>
        <p:spPr>
          <a:xfrm>
            <a:off x="12711629" y="12000083"/>
            <a:ext cx="4663672" cy="4826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2500">
                <a:solidFill>
                  <a:srgbClr val="D3D6DC"/>
                </a:solidFill>
              </a:defRPr>
            </a:lvl1pPr>
          </a:lstStyle>
          <a:p>
            <a:pPr/>
            <a:r>
              <a:t>Description</a:t>
            </a:r>
          </a:p>
        </p:txBody>
      </p:sp>
      <p:sp>
        <p:nvSpPr>
          <p:cNvPr id="181" name="Shape 181"/>
          <p:cNvSpPr/>
          <p:nvPr>
            <p:ph type="body" sz="quarter" idx="17"/>
          </p:nvPr>
        </p:nvSpPr>
        <p:spPr>
          <a:xfrm>
            <a:off x="18415951" y="12000083"/>
            <a:ext cx="4663673" cy="4826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2500">
                <a:solidFill>
                  <a:srgbClr val="D3D6DC"/>
                </a:solidFill>
              </a:defRPr>
            </a:lvl1pPr>
          </a:lstStyle>
          <a:p>
            <a:pPr/>
            <a:r>
              <a:t>Description</a:t>
            </a:r>
          </a:p>
        </p:txBody>
      </p:sp>
      <p:sp>
        <p:nvSpPr>
          <p:cNvPr id="182" name="Shape 1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Shape 183"/>
          <p:cNvSpPr/>
          <p:nvPr>
            <p:ph type="pic" sz="quarter" idx="18"/>
          </p:nvPr>
        </p:nvSpPr>
        <p:spPr>
          <a:xfrm>
            <a:off x="1515062" y="2804271"/>
            <a:ext cx="4169634" cy="74163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518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>
            <p:ph type="pic" sz="quarter" idx="19"/>
          </p:nvPr>
        </p:nvSpPr>
        <p:spPr>
          <a:xfrm>
            <a:off x="7243391" y="2804271"/>
            <a:ext cx="4169634" cy="74163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8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9447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>
            <p:ph type="pic" sz="quarter" idx="20"/>
          </p:nvPr>
        </p:nvSpPr>
        <p:spPr>
          <a:xfrm>
            <a:off x="12911691" y="2804271"/>
            <a:ext cx="4169634" cy="74163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70447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>
            <p:ph type="pic" sz="quarter" idx="21"/>
          </p:nvPr>
        </p:nvSpPr>
        <p:spPr>
          <a:xfrm>
            <a:off x="18583460" y="2804271"/>
            <a:ext cx="4169635" cy="74163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29516" y="1695525"/>
            <a:ext cx="4699389" cy="9633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No Bullets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sp>
        <p:nvSpPr>
          <p:cNvPr id="198" name="Shape 198"/>
          <p:cNvSpPr/>
          <p:nvPr/>
        </p:nvSpPr>
        <p:spPr>
          <a:xfrm>
            <a:off x="7007305" y="12000083"/>
            <a:ext cx="46636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500"/>
            </a:lvl1pPr>
          </a:lstStyle>
          <a:p>
            <a:pPr/>
            <a:r>
              <a:t>Description</a:t>
            </a:r>
          </a:p>
        </p:txBody>
      </p:sp>
      <p:sp>
        <p:nvSpPr>
          <p:cNvPr id="199" name="Shape 199"/>
          <p:cNvSpPr/>
          <p:nvPr/>
        </p:nvSpPr>
        <p:spPr>
          <a:xfrm>
            <a:off x="12711629" y="12000083"/>
            <a:ext cx="46636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500"/>
            </a:lvl1pPr>
          </a:lstStyle>
          <a:p>
            <a:pPr/>
            <a:r>
              <a:t>Description</a:t>
            </a:r>
          </a:p>
        </p:txBody>
      </p:sp>
      <p:sp>
        <p:nvSpPr>
          <p:cNvPr id="200" name="Shape 200"/>
          <p:cNvSpPr/>
          <p:nvPr/>
        </p:nvSpPr>
        <p:spPr>
          <a:xfrm>
            <a:off x="18415951" y="12000083"/>
            <a:ext cx="46636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500"/>
            </a:lvl1pPr>
          </a:lstStyle>
          <a:p>
            <a:pPr/>
            <a:r>
              <a:t>Description</a:t>
            </a:r>
          </a:p>
        </p:txBody>
      </p:sp>
      <p:sp>
        <p:nvSpPr>
          <p:cNvPr id="201" name="Shape 201"/>
          <p:cNvSpPr/>
          <p:nvPr>
            <p:ph type="body" sz="quarter" idx="13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202" name="Shape 202"/>
          <p:cNvSpPr/>
          <p:nvPr/>
        </p:nvSpPr>
        <p:spPr>
          <a:xfrm>
            <a:off x="10282058" y="2598739"/>
            <a:ext cx="6281082" cy="850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10000"/>
              </a:lnSpc>
              <a:defRPr cap="all" spc="880" sz="4400">
                <a:solidFill>
                  <a:srgbClr val="FFFFFF"/>
                </a:solidFill>
              </a:defRPr>
            </a:pPr>
            <a:r>
              <a:t>SNOW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SNOW BOARDING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SKIING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SNOWMOBILING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ICE CLIMBING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880" sz="4400">
                <a:solidFill>
                  <a:srgbClr val="FFFFFF"/>
                </a:solidFill>
              </a:defRPr>
            </a:pPr>
            <a:r>
              <a:t>STREET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Skateboarding 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bmx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parkour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880" sz="4400">
                <a:solidFill>
                  <a:srgbClr val="FFFFFF"/>
                </a:solidFill>
              </a:defRPr>
            </a:pPr>
            <a:r>
              <a:t>WATER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SURFING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WAKEBOARDING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KITE SURFING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CLIFF DIVING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</p:txBody>
      </p:sp>
      <p:sp>
        <p:nvSpPr>
          <p:cNvPr id="203" name="Shape 2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743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>
            <p:ph type="pic" sz="quarter" idx="14"/>
          </p:nvPr>
        </p:nvSpPr>
        <p:spPr>
          <a:xfrm>
            <a:off x="1509756" y="2982471"/>
            <a:ext cx="5416307" cy="96338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0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7712" y="1591907"/>
            <a:ext cx="6089142" cy="12482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No Bullets cop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16071615" y="13244093"/>
            <a:ext cx="685712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sp>
        <p:nvSpPr>
          <p:cNvPr id="214" name="Shape 214"/>
          <p:cNvSpPr/>
          <p:nvPr>
            <p:ph type="pic" sz="quarter" idx="13"/>
          </p:nvPr>
        </p:nvSpPr>
        <p:spPr>
          <a:xfrm>
            <a:off x="9439473" y="2201076"/>
            <a:ext cx="5416307" cy="963380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4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216" name="Shape 2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743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7429" y="810511"/>
            <a:ext cx="6089142" cy="1248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No Body (Black)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sp>
        <p:nvSpPr>
          <p:cNvPr id="226" name="Shape 226"/>
          <p:cNvSpPr/>
          <p:nvPr>
            <p:ph type="body" sz="quarter" idx="13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227" name="Shape 227"/>
          <p:cNvSpPr/>
          <p:nvPr>
            <p:ph type="body" sz="quarter" idx="14"/>
          </p:nvPr>
        </p:nvSpPr>
        <p:spPr>
          <a:xfrm>
            <a:off x="2636658" y="2598739"/>
            <a:ext cx="6281082" cy="8505826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10000"/>
              </a:lnSpc>
              <a:defRPr cap="all" spc="880" sz="4400">
                <a:solidFill>
                  <a:srgbClr val="FFFFFF"/>
                </a:solidFill>
              </a:defRPr>
            </a:pPr>
            <a:r>
              <a:t>SNOW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SNOW BOARDING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SKIING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SNOWMOBILING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ICE CLIMBING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880" sz="4400">
                <a:solidFill>
                  <a:srgbClr val="FFFFFF"/>
                </a:solidFill>
              </a:defRPr>
            </a:pPr>
            <a:r>
              <a:t>STREET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Skateboarding 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bmx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parkour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880" sz="4400">
                <a:solidFill>
                  <a:srgbClr val="FFFFFF"/>
                </a:solidFill>
              </a:defRPr>
            </a:pPr>
            <a:r>
              <a:t>WATER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SURFING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WAKEBOARDING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KITE SURFING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CLIFF DIVING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743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sp>
        <p:nvSpPr>
          <p:cNvPr id="237" name="Shape 237"/>
          <p:cNvSpPr/>
          <p:nvPr>
            <p:ph type="body" sz="quarter" idx="13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238" name="Shape 238"/>
          <p:cNvSpPr/>
          <p:nvPr/>
        </p:nvSpPr>
        <p:spPr>
          <a:xfrm>
            <a:off x="3237784" y="10194989"/>
            <a:ext cx="2549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spc="2100" sz="3000">
                <a:solidFill>
                  <a:srgbClr val="FFFFFF"/>
                </a:solidFill>
              </a:defRPr>
            </a:lvl1pPr>
          </a:lstStyle>
          <a:p>
            <a:pPr/>
            <a:r>
              <a:t>Phone</a:t>
            </a:r>
          </a:p>
        </p:txBody>
      </p:sp>
      <p:sp>
        <p:nvSpPr>
          <p:cNvPr id="239" name="Shape 239"/>
          <p:cNvSpPr/>
          <p:nvPr/>
        </p:nvSpPr>
        <p:spPr>
          <a:xfrm>
            <a:off x="9191059" y="10144189"/>
            <a:ext cx="251359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spc="2100" sz="3000">
                <a:solidFill>
                  <a:srgbClr val="FFFFFF"/>
                </a:solidFill>
              </a:defRPr>
            </a:lvl1pPr>
          </a:lstStyle>
          <a:p>
            <a:pPr/>
            <a:r>
              <a:t>Watch</a:t>
            </a:r>
          </a:p>
        </p:txBody>
      </p:sp>
      <p:sp>
        <p:nvSpPr>
          <p:cNvPr id="240" name="Shape 240"/>
          <p:cNvSpPr/>
          <p:nvPr/>
        </p:nvSpPr>
        <p:spPr>
          <a:xfrm>
            <a:off x="13205578" y="10194989"/>
            <a:ext cx="48788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spc="2100" sz="3000">
                <a:solidFill>
                  <a:srgbClr val="FFFFFF"/>
                </a:solidFill>
              </a:defRPr>
            </a:lvl1pPr>
          </a:lstStyle>
          <a:p>
            <a:pPr/>
            <a:r>
              <a:t>headphones</a:t>
            </a:r>
          </a:p>
        </p:txBody>
      </p:sp>
      <p:sp>
        <p:nvSpPr>
          <p:cNvPr id="241" name="Shape 241"/>
          <p:cNvSpPr/>
          <p:nvPr/>
        </p:nvSpPr>
        <p:spPr>
          <a:xfrm>
            <a:off x="18259260" y="10144189"/>
            <a:ext cx="501811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 spc="2100" sz="3000">
                <a:solidFill>
                  <a:srgbClr val="FFFFFF"/>
                </a:solidFill>
              </a:defRPr>
            </a:lvl1pPr>
          </a:lstStyle>
          <a:p>
            <a:pPr/>
            <a:r>
              <a:t>stand alone</a:t>
            </a:r>
          </a:p>
        </p:txBody>
      </p:sp>
      <p:pic>
        <p:nvPicPr>
          <p:cNvPr id="24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5557" y="7442445"/>
            <a:ext cx="1244462" cy="2076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230675" y="7442445"/>
            <a:ext cx="1292016" cy="2076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7237" y="5323271"/>
            <a:ext cx="2247906" cy="4246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6562" y="4979627"/>
            <a:ext cx="2455577" cy="4590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258035" y="7460614"/>
            <a:ext cx="1244601" cy="2141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73211" y="7344343"/>
            <a:ext cx="1569292" cy="2272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777923" y="4900405"/>
            <a:ext cx="1436371" cy="47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718780" y="7996897"/>
            <a:ext cx="2099097" cy="1424327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1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6743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plit View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739137" y="3177856"/>
            <a:ext cx="10818685" cy="1208791"/>
          </a:xfrm>
          <a:prstGeom prst="rect">
            <a:avLst/>
          </a:prstGeom>
        </p:spPr>
        <p:txBody>
          <a:bodyPr anchor="t"/>
          <a:lstStyle>
            <a:lvl1pPr>
              <a:defRPr b="1" cap="all" spc="0" sz="8200">
                <a:solidFill>
                  <a:srgbClr val="FF312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9" name="Shape 259"/>
          <p:cNvSpPr/>
          <p:nvPr>
            <p:ph type="body" sz="half" idx="1"/>
          </p:nvPr>
        </p:nvSpPr>
        <p:spPr>
          <a:xfrm>
            <a:off x="835155" y="5815105"/>
            <a:ext cx="10549799" cy="816782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b="1" sz="48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defRPr b="1" sz="4800">
                <a:solidFill>
                  <a:srgbClr val="FFFFFF"/>
                </a:solidFill>
              </a:defRPr>
            </a:lvl2pPr>
            <a:lvl3pPr>
              <a:lnSpc>
                <a:spcPct val="90000"/>
              </a:lnSpc>
              <a:defRPr b="1" sz="4800">
                <a:solidFill>
                  <a:srgbClr val="FFFFFF"/>
                </a:solidFill>
              </a:defRPr>
            </a:lvl3pPr>
            <a:lvl4pPr>
              <a:lnSpc>
                <a:spcPct val="90000"/>
              </a:lnSpc>
              <a:defRPr b="1" sz="4800">
                <a:solidFill>
                  <a:srgbClr val="FFFFFF"/>
                </a:solidFill>
              </a:defRPr>
            </a:lvl4pPr>
            <a:lvl5pPr>
              <a:lnSpc>
                <a:spcPct val="90000"/>
              </a:lnSpc>
              <a:defRPr b="1" sz="4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Shape 260"/>
          <p:cNvSpPr/>
          <p:nvPr>
            <p:ph type="pic" idx="13"/>
          </p:nvPr>
        </p:nvSpPr>
        <p:spPr>
          <a:xfrm>
            <a:off x="12223075" y="-534294"/>
            <a:ext cx="12201311" cy="1426097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61" name="Shape 261"/>
          <p:cNvSpPr/>
          <p:nvPr>
            <p:ph type="sldNum" sz="quarter" idx="2"/>
          </p:nvPr>
        </p:nvSpPr>
        <p:spPr>
          <a:xfrm>
            <a:off x="23292790" y="13081000"/>
            <a:ext cx="340321" cy="342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743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plit View Blac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pic" idx="13"/>
          </p:nvPr>
        </p:nvSpPr>
        <p:spPr>
          <a:xfrm>
            <a:off x="12223075" y="-534294"/>
            <a:ext cx="12201311" cy="14260975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70" name="Shape 270"/>
          <p:cNvSpPr/>
          <p:nvPr>
            <p:ph type="body" sz="quarter" idx="14"/>
          </p:nvPr>
        </p:nvSpPr>
        <p:spPr>
          <a:xfrm>
            <a:off x="2157501" y="4645659"/>
            <a:ext cx="6814019" cy="41427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 sz="7200">
                <a:solidFill>
                  <a:srgbClr val="FFFFFF"/>
                </a:solidFill>
              </a:defRPr>
            </a:pPr>
            <a:r>
              <a:t>There’s </a:t>
            </a:r>
            <a:r>
              <a:rPr b="1"/>
              <a:t>a cavity built in to every shoe</a:t>
            </a:r>
            <a:r>
              <a:t> to hold a sensor.</a:t>
            </a:r>
          </a:p>
        </p:txBody>
      </p:sp>
      <p:sp>
        <p:nvSpPr>
          <p:cNvPr id="271" name="Shape 271"/>
          <p:cNvSpPr/>
          <p:nvPr>
            <p:ph type="sldNum" sz="quarter" idx="2"/>
          </p:nvPr>
        </p:nvSpPr>
        <p:spPr>
          <a:xfrm>
            <a:off x="23292790" y="13081000"/>
            <a:ext cx="340321" cy="342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743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plit View Black copy 1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pic" sz="half" idx="13"/>
          </p:nvPr>
        </p:nvSpPr>
        <p:spPr>
          <a:xfrm>
            <a:off x="13712056" y="-22311"/>
            <a:ext cx="9674777" cy="1376062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4"/>
          </p:nvPr>
        </p:nvSpPr>
        <p:spPr>
          <a:xfrm>
            <a:off x="4033001" y="5131263"/>
            <a:ext cx="8704613" cy="1193801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spc="5040" sz="7200">
                <a:solidFill>
                  <a:srgbClr val="000000"/>
                </a:solidFill>
              </a:defRPr>
            </a:lvl1pPr>
          </a:lstStyle>
          <a:p>
            <a:pPr/>
            <a:r>
              <a:t>TITLE</a:t>
            </a:r>
          </a:p>
        </p:txBody>
      </p:sp>
      <p:pic>
        <p:nvPicPr>
          <p:cNvPr id="2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>
            <p:ph type="sldNum" sz="quarter" idx="2"/>
          </p:nvPr>
        </p:nvSpPr>
        <p:spPr>
          <a:xfrm>
            <a:off x="23631456" y="12979400"/>
            <a:ext cx="340322" cy="342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No Body copy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sp>
        <p:nvSpPr>
          <p:cNvPr id="24" name="Shape 24"/>
          <p:cNvSpPr/>
          <p:nvPr>
            <p:ph type="body" sz="quarter" idx="13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000000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plit View Black copy 2"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Num" sz="quarter" idx="2"/>
          </p:nvPr>
        </p:nvSpPr>
        <p:spPr>
          <a:xfrm>
            <a:off x="23631456" y="12979400"/>
            <a:ext cx="340322" cy="342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Shape 290"/>
          <p:cNvSpPr/>
          <p:nvPr/>
        </p:nvSpPr>
        <p:spPr>
          <a:xfrm>
            <a:off x="2637366" y="541899"/>
            <a:ext cx="10611563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/>
            </a:lvl1pPr>
          </a:lstStyle>
          <a:p>
            <a:pPr/>
            <a:r>
              <a:t>SLIDE TITLE</a:t>
            </a:r>
          </a:p>
        </p:txBody>
      </p:sp>
      <p:pic>
        <p:nvPicPr>
          <p:cNvPr id="29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g Title copy">
    <p:bg>
      <p:bgPr>
        <a:gradFill flip="none" rotWithShape="1">
          <a:gsLst>
            <a:gs pos="0">
              <a:schemeClr val="accent6">
                <a:hueOff val="-15941521"/>
                <a:satOff val="-39996"/>
                <a:lumOff val="24427"/>
              </a:schemeClr>
            </a:gs>
            <a:gs pos="29997">
              <a:srgbClr val="979595"/>
            </a:gs>
            <a:gs pos="84900">
              <a:schemeClr val="accent6">
                <a:hueOff val="-7707081"/>
                <a:satOff val="-42397"/>
                <a:lumOff val="7697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29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2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ull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pic" idx="13"/>
          </p:nvPr>
        </p:nvSpPr>
        <p:spPr>
          <a:xfrm>
            <a:off x="-3572" y="-2136"/>
            <a:ext cx="24384001" cy="1372027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08" name="Shape 308"/>
          <p:cNvSpPr/>
          <p:nvPr>
            <p:ph type="sldNum" sz="quarter" idx="2"/>
          </p:nvPr>
        </p:nvSpPr>
        <p:spPr>
          <a:xfrm>
            <a:off x="11832629" y="13081000"/>
            <a:ext cx="353021" cy="355600"/>
          </a:xfrm>
          <a:prstGeom prst="rect">
            <a:avLst/>
          </a:prstGeom>
          <a:ln>
            <a:solidFill>
              <a:srgbClr val="DEE0E5"/>
            </a:solidFill>
          </a:ln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ull Photo - White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pic" idx="13"/>
          </p:nvPr>
        </p:nvSpPr>
        <p:spPr>
          <a:xfrm>
            <a:off x="-3572" y="-2136"/>
            <a:ext cx="24384001" cy="1372027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16" name="Shape 316"/>
          <p:cNvSpPr/>
          <p:nvPr/>
        </p:nvSpPr>
        <p:spPr>
          <a:xfrm>
            <a:off x="4349" y="-8202"/>
            <a:ext cx="24375302" cy="13732404"/>
          </a:xfrm>
          <a:prstGeom prst="rect">
            <a:avLst/>
          </a:prstGeom>
          <a:solidFill>
            <a:srgbClr val="000000">
              <a:alpha val="4979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7" name="Shape 317"/>
          <p:cNvSpPr/>
          <p:nvPr>
            <p:ph type="title"/>
          </p:nvPr>
        </p:nvSpPr>
        <p:spPr>
          <a:xfrm>
            <a:off x="838278" y="4972012"/>
            <a:ext cx="22707446" cy="7689886"/>
          </a:xfrm>
          <a:prstGeom prst="rect">
            <a:avLst/>
          </a:prstGeom>
          <a:effectLst>
            <a:outerShdw sx="100000" sy="100000" kx="0" ky="0" algn="b" rotWithShape="0" blurRad="1270000" dist="0" dir="5400000">
              <a:srgbClr val="000000"/>
            </a:outerShdw>
          </a:effectLst>
        </p:spPr>
        <p:txBody>
          <a:bodyPr anchor="t">
            <a:normAutofit fontScale="100000" lnSpcReduction="0"/>
          </a:bodyPr>
          <a:lstStyle>
            <a:lvl1pPr>
              <a:defRPr cap="all" spc="3874" sz="15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8" name="Shape 318"/>
          <p:cNvSpPr/>
          <p:nvPr>
            <p:ph type="sldNum" sz="quarter" idx="2"/>
          </p:nvPr>
        </p:nvSpPr>
        <p:spPr>
          <a:xfrm>
            <a:off x="11832629" y="13081000"/>
            <a:ext cx="353021" cy="355600"/>
          </a:xfrm>
          <a:prstGeom prst="rect">
            <a:avLst/>
          </a:prstGeom>
          <a:ln>
            <a:solidFill>
              <a:srgbClr val="DEE0E5"/>
            </a:solidFill>
          </a:ln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2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nected Fitnes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6959699" y="13032094"/>
            <a:ext cx="1046460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600">
                <a:solidFill>
                  <a:srgbClr val="D3D6DC"/>
                </a:solidFill>
              </a:defRPr>
            </a:lvl1pPr>
          </a:lstStyle>
          <a:p>
            <a:pPr/>
            <a:r>
              <a:t>CONFIDENTIAL &amp; BUSINESS PROPRIETARY INFORMATION OF UNDER ARMOUR, INC. COPYRIGHT (C)2015</a:t>
            </a:r>
          </a:p>
        </p:txBody>
      </p:sp>
      <p:pic>
        <p:nvPicPr>
          <p:cNvPr id="32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3214" y="6293343"/>
            <a:ext cx="10137572" cy="11293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0" name="Group 340"/>
          <p:cNvGrpSpPr/>
          <p:nvPr/>
        </p:nvGrpSpPr>
        <p:grpSpPr>
          <a:xfrm>
            <a:off x="681092" y="681092"/>
            <a:ext cx="23024993" cy="12353816"/>
            <a:chOff x="0" y="0"/>
            <a:chExt cx="23024992" cy="12353815"/>
          </a:xfrm>
        </p:grpSpPr>
        <p:grpSp>
          <p:nvGrpSpPr>
            <p:cNvPr id="330" name="Group 330"/>
            <p:cNvGrpSpPr/>
            <p:nvPr/>
          </p:nvGrpSpPr>
          <p:grpSpPr>
            <a:xfrm>
              <a:off x="0" y="-1"/>
              <a:ext cx="161816" cy="161817"/>
              <a:chOff x="0" y="0"/>
              <a:chExt cx="161815" cy="161815"/>
            </a:xfrm>
          </p:grpSpPr>
          <p:sp>
            <p:nvSpPr>
              <p:cNvPr id="328" name="Shape 328"/>
              <p:cNvSpPr/>
              <p:nvPr/>
            </p:nvSpPr>
            <p:spPr>
              <a:xfrm>
                <a:off x="0" y="80907"/>
                <a:ext cx="161816" cy="1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329" name="Shape 329"/>
              <p:cNvSpPr/>
              <p:nvPr/>
            </p:nvSpPr>
            <p:spPr>
              <a:xfrm flipV="1">
                <a:off x="80907" y="-1"/>
                <a:ext cx="1" cy="161817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id="333" name="Group 333"/>
            <p:cNvGrpSpPr/>
            <p:nvPr/>
          </p:nvGrpSpPr>
          <p:grpSpPr>
            <a:xfrm>
              <a:off x="0" y="12191999"/>
              <a:ext cx="161816" cy="161817"/>
              <a:chOff x="0" y="0"/>
              <a:chExt cx="161815" cy="161815"/>
            </a:xfrm>
          </p:grpSpPr>
          <p:sp>
            <p:nvSpPr>
              <p:cNvPr id="331" name="Shape 331"/>
              <p:cNvSpPr/>
              <p:nvPr/>
            </p:nvSpPr>
            <p:spPr>
              <a:xfrm>
                <a:off x="0" y="80907"/>
                <a:ext cx="161816" cy="1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332" name="Shape 332"/>
              <p:cNvSpPr/>
              <p:nvPr/>
            </p:nvSpPr>
            <p:spPr>
              <a:xfrm flipV="1">
                <a:off x="80907" y="-1"/>
                <a:ext cx="1" cy="161817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id="336" name="Group 336"/>
            <p:cNvGrpSpPr/>
            <p:nvPr/>
          </p:nvGrpSpPr>
          <p:grpSpPr>
            <a:xfrm>
              <a:off x="22863176" y="-1"/>
              <a:ext cx="161817" cy="161817"/>
              <a:chOff x="0" y="0"/>
              <a:chExt cx="161815" cy="161815"/>
            </a:xfrm>
          </p:grpSpPr>
          <p:sp>
            <p:nvSpPr>
              <p:cNvPr id="334" name="Shape 334"/>
              <p:cNvSpPr/>
              <p:nvPr/>
            </p:nvSpPr>
            <p:spPr>
              <a:xfrm>
                <a:off x="0" y="80907"/>
                <a:ext cx="161816" cy="1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335" name="Shape 335"/>
              <p:cNvSpPr/>
              <p:nvPr/>
            </p:nvSpPr>
            <p:spPr>
              <a:xfrm flipV="1">
                <a:off x="80907" y="-1"/>
                <a:ext cx="1" cy="161817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id="339" name="Group 339"/>
            <p:cNvGrpSpPr/>
            <p:nvPr/>
          </p:nvGrpSpPr>
          <p:grpSpPr>
            <a:xfrm>
              <a:off x="22863176" y="12191999"/>
              <a:ext cx="161817" cy="161817"/>
              <a:chOff x="0" y="0"/>
              <a:chExt cx="161815" cy="161815"/>
            </a:xfrm>
          </p:grpSpPr>
          <p:sp>
            <p:nvSpPr>
              <p:cNvPr id="337" name="Shape 337"/>
              <p:cNvSpPr/>
              <p:nvPr/>
            </p:nvSpPr>
            <p:spPr>
              <a:xfrm>
                <a:off x="0" y="80907"/>
                <a:ext cx="161816" cy="1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338" name="Shape 338"/>
              <p:cNvSpPr/>
              <p:nvPr/>
            </p:nvSpPr>
            <p:spPr>
              <a:xfrm flipV="1">
                <a:off x="80907" y="-1"/>
                <a:ext cx="1" cy="161817"/>
              </a:xfrm>
              <a:prstGeom prst="line">
                <a:avLst/>
              </a:prstGeom>
              <a:noFill/>
              <a:ln w="25400" cap="flat">
                <a:solidFill>
                  <a:srgbClr val="E94329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 defTabSz="821531">
                  <a:defRPr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</p:grpSp>
      <p:sp>
        <p:nvSpPr>
          <p:cNvPr id="341" name="Shape 341"/>
          <p:cNvSpPr/>
          <p:nvPr>
            <p:ph type="sldNum" sz="quarter" idx="2"/>
          </p:nvPr>
        </p:nvSpPr>
        <p:spPr>
          <a:xfrm>
            <a:off x="23292790" y="13081000"/>
            <a:ext cx="340321" cy="342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w/ Body White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sp>
        <p:nvSpPr>
          <p:cNvPr id="349" name="Shape 3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3D6D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5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4500" y="12737884"/>
            <a:ext cx="635001" cy="374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w/ Bod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2666455" y="2534940"/>
            <a:ext cx="20440432" cy="97914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/>
          <p:nvPr>
            <p:ph type="body" sz="quarter" idx="13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000000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" name="UA_HB.png"/>
          <p:cNvPicPr>
            <a:picLocks noChangeAspect="1"/>
          </p:cNvPicPr>
          <p:nvPr/>
        </p:nvPicPr>
        <p:blipFill>
          <a:blip r:embed="rId2">
            <a:extLst/>
          </a:blip>
          <a:srcRect l="117" t="0" r="117" b="0"/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w/ Body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sp>
        <p:nvSpPr>
          <p:cNvPr id="45" name="Shape 45"/>
          <p:cNvSpPr/>
          <p:nvPr/>
        </p:nvSpPr>
        <p:spPr>
          <a:xfrm>
            <a:off x="2637366" y="541899"/>
            <a:ext cx="10611563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/>
            </a:lvl1pPr>
          </a:lstStyle>
          <a:p>
            <a:pPr/>
            <a:r>
              <a:t>SLIDE TITLE</a:t>
            </a:r>
          </a:p>
        </p:txBody>
      </p:sp>
      <p:sp>
        <p:nvSpPr>
          <p:cNvPr id="46" name="Shape 46"/>
          <p:cNvSpPr/>
          <p:nvPr/>
        </p:nvSpPr>
        <p:spPr>
          <a:xfrm>
            <a:off x="2662058" y="2583886"/>
            <a:ext cx="6281082" cy="850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10000"/>
              </a:lnSpc>
              <a:defRPr cap="all" spc="880" sz="4400">
                <a:solidFill>
                  <a:srgbClr val="53585F"/>
                </a:solidFill>
              </a:defRPr>
            </a:pPr>
            <a:r>
              <a:t>SNOW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SNOW BOARDING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SKIING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SNOWMOBILING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ICE CLIMBING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880" sz="4400">
                <a:solidFill>
                  <a:srgbClr val="53585F"/>
                </a:solidFill>
              </a:defRPr>
            </a:pPr>
            <a:r>
              <a:t>STREET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Skateboarding 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bmx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parkour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880" sz="4400">
                <a:solidFill>
                  <a:srgbClr val="53585F"/>
                </a:solidFill>
              </a:defRPr>
            </a:pPr>
            <a:r>
              <a:t>WATER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SURFING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WAKEBOARDING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KITE SURFING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CLIFF DIVING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" name="UA_HB.png"/>
          <p:cNvPicPr>
            <a:picLocks noChangeAspect="1"/>
          </p:cNvPicPr>
          <p:nvPr/>
        </p:nvPicPr>
        <p:blipFill>
          <a:blip r:embed="rId2">
            <a:extLst/>
          </a:blip>
          <a:srcRect l="117" t="0" r="117" b="0"/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No Body copy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5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>
            <p:ph type="body" sz="quarter" idx="13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000000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58" name="Shape 58"/>
          <p:cNvSpPr/>
          <p:nvPr>
            <p:ph type="body" sz="quarter" idx="14"/>
          </p:nvPr>
        </p:nvSpPr>
        <p:spPr>
          <a:xfrm>
            <a:off x="1304376" y="12000083"/>
            <a:ext cx="4663672" cy="4826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Description</a:t>
            </a:r>
          </a:p>
        </p:txBody>
      </p:sp>
      <p:sp>
        <p:nvSpPr>
          <p:cNvPr id="59" name="Shape 59"/>
          <p:cNvSpPr/>
          <p:nvPr>
            <p:ph type="body" sz="quarter" idx="15"/>
          </p:nvPr>
        </p:nvSpPr>
        <p:spPr>
          <a:xfrm>
            <a:off x="7007305" y="12000083"/>
            <a:ext cx="4663672" cy="4826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Description</a:t>
            </a:r>
          </a:p>
        </p:txBody>
      </p:sp>
      <p:sp>
        <p:nvSpPr>
          <p:cNvPr id="60" name="Shape 60"/>
          <p:cNvSpPr/>
          <p:nvPr>
            <p:ph type="body" sz="quarter" idx="16"/>
          </p:nvPr>
        </p:nvSpPr>
        <p:spPr>
          <a:xfrm>
            <a:off x="12711629" y="12000083"/>
            <a:ext cx="4663672" cy="4826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Description</a:t>
            </a:r>
          </a:p>
        </p:txBody>
      </p:sp>
      <p:sp>
        <p:nvSpPr>
          <p:cNvPr id="61" name="Shape 61"/>
          <p:cNvSpPr/>
          <p:nvPr>
            <p:ph type="body" sz="quarter" idx="17"/>
          </p:nvPr>
        </p:nvSpPr>
        <p:spPr>
          <a:xfrm>
            <a:off x="18415951" y="12000083"/>
            <a:ext cx="4663673" cy="4826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Description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>
            <p:ph type="pic" sz="quarter" idx="18"/>
          </p:nvPr>
        </p:nvSpPr>
        <p:spPr>
          <a:xfrm>
            <a:off x="1515062" y="2804271"/>
            <a:ext cx="4169634" cy="74163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6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6518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>
            <p:ph type="pic" sz="quarter" idx="19"/>
          </p:nvPr>
        </p:nvSpPr>
        <p:spPr>
          <a:xfrm>
            <a:off x="7243391" y="2804271"/>
            <a:ext cx="4169634" cy="74163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6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9447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>
            <p:ph type="pic" sz="quarter" idx="20"/>
          </p:nvPr>
        </p:nvSpPr>
        <p:spPr>
          <a:xfrm>
            <a:off x="12911691" y="2804271"/>
            <a:ext cx="4169634" cy="74163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70447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pic" sz="quarter" idx="21"/>
          </p:nvPr>
        </p:nvSpPr>
        <p:spPr>
          <a:xfrm>
            <a:off x="18558060" y="2804271"/>
            <a:ext cx="4169635" cy="74163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7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29516" y="1695525"/>
            <a:ext cx="4699389" cy="9633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No Body copy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sp>
        <p:nvSpPr>
          <p:cNvPr id="79" name="Shape 79"/>
          <p:cNvSpPr/>
          <p:nvPr>
            <p:ph type="body" sz="quarter" idx="13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000000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Shape 80"/>
          <p:cNvSpPr/>
          <p:nvPr>
            <p:ph type="body" sz="quarter" idx="14"/>
          </p:nvPr>
        </p:nvSpPr>
        <p:spPr>
          <a:xfrm>
            <a:off x="1304376" y="12000083"/>
            <a:ext cx="4663672" cy="4826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Description</a:t>
            </a:r>
          </a:p>
        </p:txBody>
      </p:sp>
      <p:pic>
        <p:nvPicPr>
          <p:cNvPr id="81" name="white_iphone - Cut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3016" y="3191416"/>
            <a:ext cx="4049178" cy="82719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pic>
        <p:nvPicPr>
          <p:cNvPr id="82" name="white_iphone - Cut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5946" y="3191416"/>
            <a:ext cx="4049178" cy="82719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pic>
        <p:nvPicPr>
          <p:cNvPr id="83" name="white_iphone - Cut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8876" y="3191416"/>
            <a:ext cx="4049178" cy="82719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sp>
        <p:nvSpPr>
          <p:cNvPr id="84" name="Shape 84"/>
          <p:cNvSpPr/>
          <p:nvPr>
            <p:ph type="body" sz="quarter" idx="15"/>
          </p:nvPr>
        </p:nvSpPr>
        <p:spPr>
          <a:xfrm>
            <a:off x="7007305" y="12000083"/>
            <a:ext cx="4663672" cy="4826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Description</a:t>
            </a:r>
          </a:p>
        </p:txBody>
      </p:sp>
      <p:sp>
        <p:nvSpPr>
          <p:cNvPr id="85" name="Shape 85"/>
          <p:cNvSpPr/>
          <p:nvPr>
            <p:ph type="body" sz="quarter" idx="16"/>
          </p:nvPr>
        </p:nvSpPr>
        <p:spPr>
          <a:xfrm>
            <a:off x="12711629" y="12000083"/>
            <a:ext cx="4663672" cy="4826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Description</a:t>
            </a:r>
          </a:p>
        </p:txBody>
      </p:sp>
      <p:sp>
        <p:nvSpPr>
          <p:cNvPr id="86" name="Shape 86"/>
          <p:cNvSpPr/>
          <p:nvPr>
            <p:ph type="pic" sz="quarter" idx="17"/>
          </p:nvPr>
        </p:nvSpPr>
        <p:spPr>
          <a:xfrm>
            <a:off x="1858671" y="4178715"/>
            <a:ext cx="3555082" cy="63233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7" name="Shape 87"/>
          <p:cNvSpPr/>
          <p:nvPr>
            <p:ph type="pic" sz="quarter" idx="18"/>
          </p:nvPr>
        </p:nvSpPr>
        <p:spPr>
          <a:xfrm>
            <a:off x="7561601" y="4178715"/>
            <a:ext cx="3555081" cy="63233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8" name="Shape 88"/>
          <p:cNvSpPr/>
          <p:nvPr>
            <p:ph type="pic" sz="quarter" idx="19"/>
          </p:nvPr>
        </p:nvSpPr>
        <p:spPr>
          <a:xfrm>
            <a:off x="13264530" y="4178715"/>
            <a:ext cx="3555082" cy="6323304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No Body copy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9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>
            <p:ph type="body" sz="quarter" idx="13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000000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>
            <p:ph type="pic" sz="quarter" idx="14"/>
          </p:nvPr>
        </p:nvSpPr>
        <p:spPr>
          <a:xfrm>
            <a:off x="1515062" y="2804271"/>
            <a:ext cx="4169634" cy="74163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6518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>
            <p:ph type="pic" sz="quarter" idx="15"/>
          </p:nvPr>
        </p:nvSpPr>
        <p:spPr>
          <a:xfrm>
            <a:off x="7243391" y="2804271"/>
            <a:ext cx="4169634" cy="7416388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0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9447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No Bullets copy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1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2637366" y="541899"/>
            <a:ext cx="10611563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15" name="Shape 115"/>
          <p:cNvSpPr/>
          <p:nvPr>
            <p:ph type="body" sz="quarter" idx="13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000000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7" name="Shape 117"/>
          <p:cNvSpPr/>
          <p:nvPr/>
        </p:nvSpPr>
        <p:spPr>
          <a:xfrm>
            <a:off x="10282058" y="2583886"/>
            <a:ext cx="6281082" cy="850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10000"/>
              </a:lnSpc>
              <a:defRPr cap="all" spc="880" sz="4400">
                <a:solidFill>
                  <a:srgbClr val="53585F"/>
                </a:solidFill>
              </a:defRPr>
            </a:pPr>
            <a:r>
              <a:t>SNOW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SNOW BOARDING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SKIING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SNOWMOBILING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ICE CLIMBING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880" sz="4400">
                <a:solidFill>
                  <a:srgbClr val="53585F"/>
                </a:solidFill>
              </a:defRPr>
            </a:pPr>
            <a:r>
              <a:t>STREET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Skateboarding 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bmx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parkour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  <a:p>
            <a:pPr defTabSz="821531">
              <a:lnSpc>
                <a:spcPct val="110000"/>
              </a:lnSpc>
              <a:defRPr cap="all" spc="880" sz="4400">
                <a:solidFill>
                  <a:srgbClr val="53585F"/>
                </a:solidFill>
              </a:defRPr>
            </a:pPr>
            <a:r>
              <a:t>WATER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SURFING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WAKEBOARDING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KITE SURFING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  <a:r>
              <a:t>CLIFF DIVING</a:t>
            </a:r>
          </a:p>
          <a:p>
            <a:pPr defTabSz="821531">
              <a:lnSpc>
                <a:spcPct val="110000"/>
              </a:lnSpc>
              <a:defRPr cap="all" spc="440" sz="2200">
                <a:solidFill>
                  <a:srgbClr val="9297A3"/>
                </a:solidFill>
              </a:defRPr>
            </a:pPr>
          </a:p>
        </p:txBody>
      </p:sp>
      <p:pic>
        <p:nvPicPr>
          <p:cNvPr id="11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>
            <p:ph type="pic" sz="quarter" idx="14"/>
          </p:nvPr>
        </p:nvSpPr>
        <p:spPr>
          <a:xfrm>
            <a:off x="1567637" y="3177518"/>
            <a:ext cx="5416307" cy="963380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5593" y="1774253"/>
            <a:ext cx="6089142" cy="1248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No Bullets copy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16071615" y="13244093"/>
            <a:ext cx="685712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12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2637366" y="541899"/>
            <a:ext cx="10611563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30" name="Shape 130"/>
          <p:cNvSpPr/>
          <p:nvPr>
            <p:ph type="body" sz="quarter" idx="13"/>
          </p:nvPr>
        </p:nvSpPr>
        <p:spPr>
          <a:xfrm>
            <a:off x="2637366" y="541899"/>
            <a:ext cx="10611563" cy="4730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000000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>
            <p:ph type="pic" sz="quarter" idx="14"/>
          </p:nvPr>
        </p:nvSpPr>
        <p:spPr>
          <a:xfrm>
            <a:off x="9439473" y="2019895"/>
            <a:ext cx="5416307" cy="9633803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3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7429" y="616630"/>
            <a:ext cx="6089142" cy="1248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5169" y="3625035"/>
            <a:ext cx="1313663" cy="7739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>
            <p:ph type="sldNum" sz="quarter" idx="2"/>
          </p:nvPr>
        </p:nvSpPr>
        <p:spPr>
          <a:xfrm>
            <a:off x="23799283" y="13212343"/>
            <a:ext cx="340322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600"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3041313" y="245623"/>
            <a:ext cx="2045271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192167" y="2927054"/>
            <a:ext cx="20440433" cy="979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transition xmlns:p14="http://schemas.microsoft.com/office/powerpoint/2010/main" spd="med" advClick="1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4340" strike="noStrike" sz="6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4340" strike="noStrike" sz="6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4340" strike="noStrike" sz="6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4340" strike="noStrike" sz="6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4340" strike="noStrike" sz="6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4340" strike="noStrike" sz="6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4340" strike="noStrike" sz="6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4340" strike="noStrike" sz="6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4340" strike="noStrike" sz="6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2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25.png"/><Relationship Id="rId7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360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alphaModFix amt="40000"/>
            <a:extLst/>
          </a:blip>
          <a:srcRect l="0" t="12418" r="0" b="1241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1" name="Shape 361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Weekly summary reports</a:t>
            </a:r>
          </a:p>
        </p:txBody>
      </p:sp>
      <p:sp>
        <p:nvSpPr>
          <p:cNvPr id="362" name="Shape 362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Scott Reese</a:t>
            </a:r>
          </a:p>
        </p:txBody>
      </p:sp>
      <p:pic>
        <p:nvPicPr>
          <p:cNvPr id="36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35169" y="3625035"/>
            <a:ext cx="1313663" cy="773925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>
            <p:ph type="sldNum" sz="quarter" idx="2"/>
          </p:nvPr>
        </p:nvSpPr>
        <p:spPr>
          <a:xfrm>
            <a:off x="23912293" y="13212343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36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>
            <p:ph type="body" idx="13"/>
          </p:nvPr>
        </p:nvSpPr>
        <p:spPr>
          <a:xfrm>
            <a:off x="2637366" y="516499"/>
            <a:ext cx="10611563" cy="523876"/>
          </a:xfrm>
          <a:prstGeom prst="rect">
            <a:avLst/>
          </a:prstGeom>
        </p:spPr>
        <p:txBody>
          <a:bodyPr/>
          <a:lstStyle>
            <a:lvl1pPr>
              <a:defRPr spc="500" sz="2500"/>
            </a:lvl1pPr>
          </a:lstStyle>
          <a:p>
            <a:pPr/>
            <a:r>
              <a:t>Quick glance</a:t>
            </a:r>
          </a:p>
        </p:txBody>
      </p:sp>
      <p:sp>
        <p:nvSpPr>
          <p:cNvPr id="369" name="Shape 369"/>
          <p:cNvSpPr/>
          <p:nvPr>
            <p:ph type="sldNum" sz="quarter" idx="2"/>
          </p:nvPr>
        </p:nvSpPr>
        <p:spPr>
          <a:xfrm>
            <a:off x="23912293" y="13212343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Screen Shot 2018-08-14 at 11.44.55 AM.png"/>
          <p:cNvPicPr>
            <a:picLocks noChangeAspect="1"/>
          </p:cNvPicPr>
          <p:nvPr>
            <p:ph type="pic" idx="14"/>
          </p:nvPr>
        </p:nvPicPr>
        <p:blipFill>
          <a:blip r:embed="rId4">
            <a:extLst/>
          </a:blip>
          <a:srcRect l="48" t="0" r="48" b="0"/>
          <a:stretch>
            <a:fillRect/>
          </a:stretch>
        </p:blipFill>
        <p:spPr>
          <a:xfrm>
            <a:off x="1457110" y="2752731"/>
            <a:ext cx="4227586" cy="7519467"/>
          </a:xfrm>
          <a:prstGeom prst="rect">
            <a:avLst/>
          </a:prstGeom>
        </p:spPr>
      </p:pic>
      <p:pic>
        <p:nvPicPr>
          <p:cNvPr id="37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6518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Screen Shot 2018-08-14 at 11.46.26 AM.png"/>
          <p:cNvPicPr>
            <a:picLocks noChangeAspect="1"/>
          </p:cNvPicPr>
          <p:nvPr>
            <p:ph type="pic" idx="15"/>
          </p:nvPr>
        </p:nvPicPr>
        <p:blipFill>
          <a:blip r:embed="rId6">
            <a:extLst/>
          </a:blip>
          <a:srcRect l="48" t="0" r="48" b="0"/>
          <a:stretch>
            <a:fillRect/>
          </a:stretch>
        </p:blipFill>
        <p:spPr>
          <a:xfrm>
            <a:off x="7196284" y="2752680"/>
            <a:ext cx="4227706" cy="7519680"/>
          </a:xfrm>
          <a:prstGeom prst="rect">
            <a:avLst/>
          </a:prstGeom>
        </p:spPr>
      </p:pic>
      <p:pic>
        <p:nvPicPr>
          <p:cNvPr id="37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89447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13990194" y="2266950"/>
            <a:ext cx="7855640" cy="990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13690" indent="-313690">
              <a:buSzPct val="75000"/>
              <a:buChar char="•"/>
              <a:defRPr b="1" sz="4500"/>
            </a:pPr>
            <a:r>
              <a:t>Aggregate statistics for workouts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# of Workouts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Total Duration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Total Calories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Total Distance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Average Speed/Pace</a:t>
            </a:r>
          </a:p>
          <a:p>
            <a:pPr>
              <a:defRPr sz="3500"/>
            </a:pPr>
          </a:p>
          <a:p>
            <a:pPr marL="313690" indent="-313690">
              <a:buSzPct val="75000"/>
              <a:buChar char="•"/>
              <a:defRPr b="1" sz="4500"/>
            </a:pPr>
            <a:r>
              <a:t>Aggregate statistics for goals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# of Goals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Goals Completed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Average Completion Rate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Progress Bars</a:t>
            </a:r>
          </a:p>
          <a:p>
            <a:pPr>
              <a:defRPr sz="3500"/>
            </a:pPr>
          </a:p>
          <a:p>
            <a:pPr marL="313690" indent="-313690">
              <a:buSzPct val="75000"/>
              <a:buChar char="•"/>
              <a:defRPr b="1" sz="4500"/>
            </a:pPr>
            <a:r>
              <a:t>Previous week statistics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Easy to track weekly progress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sp>
        <p:nvSpPr>
          <p:cNvPr id="378" name="Shape 378"/>
          <p:cNvSpPr/>
          <p:nvPr>
            <p:ph type="body" idx="13"/>
          </p:nvPr>
        </p:nvSpPr>
        <p:spPr>
          <a:xfrm>
            <a:off x="2637366" y="516499"/>
            <a:ext cx="10611563" cy="523876"/>
          </a:xfrm>
          <a:prstGeom prst="rect">
            <a:avLst/>
          </a:prstGeom>
        </p:spPr>
        <p:txBody>
          <a:bodyPr/>
          <a:lstStyle>
            <a:lvl1pPr>
              <a:defRPr spc="500" sz="2500"/>
            </a:lvl1pPr>
          </a:lstStyle>
          <a:p>
            <a:pPr/>
            <a:r>
              <a:t>Summary report history</a:t>
            </a:r>
          </a:p>
        </p:txBody>
      </p:sp>
      <p:sp>
        <p:nvSpPr>
          <p:cNvPr id="379" name="Shape 379"/>
          <p:cNvSpPr/>
          <p:nvPr>
            <p:ph type="sldNum" sz="quarter" idx="2"/>
          </p:nvPr>
        </p:nvSpPr>
        <p:spPr>
          <a:xfrm>
            <a:off x="23912293" y="13212343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5614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46881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Screen Shot 2018-08-14 at 1.24.4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44217" y="2757280"/>
            <a:ext cx="4226458" cy="7510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Screen Shot 2018-08-14 at 1.26.51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51320" y="2757280"/>
            <a:ext cx="4226458" cy="7510235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15154003" y="3712854"/>
            <a:ext cx="1621091" cy="648795"/>
          </a:xfrm>
          <a:prstGeom prst="ellipse">
            <a:avLst/>
          </a:prstGeom>
          <a:ln w="25400">
            <a:solidFill>
              <a:schemeClr val="accent5">
                <a:hueOff val="-47860"/>
                <a:satOff val="-10407"/>
                <a:lumOff val="1190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16071615" y="13244093"/>
            <a:ext cx="685712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38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2637366" y="541899"/>
            <a:ext cx="10611563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90" name="Shape 390"/>
          <p:cNvSpPr/>
          <p:nvPr>
            <p:ph type="body" idx="13"/>
          </p:nvPr>
        </p:nvSpPr>
        <p:spPr>
          <a:xfrm>
            <a:off x="2637366" y="516499"/>
            <a:ext cx="10611563" cy="523876"/>
          </a:xfrm>
          <a:prstGeom prst="rect">
            <a:avLst/>
          </a:prstGeom>
        </p:spPr>
        <p:txBody>
          <a:bodyPr/>
          <a:lstStyle>
            <a:lvl1pPr>
              <a:defRPr spc="500" sz="2500"/>
            </a:lvl1pPr>
          </a:lstStyle>
          <a:p>
            <a:pPr/>
            <a:r>
              <a:t>Workout type selection</a:t>
            </a:r>
          </a:p>
        </p:txBody>
      </p:sp>
      <p:sp>
        <p:nvSpPr>
          <p:cNvPr id="391" name="Shape 391"/>
          <p:cNvSpPr/>
          <p:nvPr>
            <p:ph type="sldNum" sz="quarter" idx="2"/>
          </p:nvPr>
        </p:nvSpPr>
        <p:spPr>
          <a:xfrm>
            <a:off x="23912293" y="13212343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Screen Shot 2018-08-14 at 12.03.31 PM.png"/>
          <p:cNvPicPr>
            <a:picLocks noChangeAspect="1"/>
          </p:cNvPicPr>
          <p:nvPr>
            <p:ph type="pic" idx="14"/>
          </p:nvPr>
        </p:nvPicPr>
        <p:blipFill>
          <a:blip r:embed="rId4">
            <a:extLst/>
          </a:blip>
          <a:srcRect l="121" t="0" r="121" b="0"/>
          <a:stretch>
            <a:fillRect/>
          </a:stretch>
        </p:blipFill>
        <p:spPr>
          <a:xfrm>
            <a:off x="9421641" y="2004037"/>
            <a:ext cx="5434139" cy="9665520"/>
          </a:xfrm>
          <a:prstGeom prst="rect">
            <a:avLst/>
          </a:prstGeom>
        </p:spPr>
      </p:pic>
      <p:pic>
        <p:nvPicPr>
          <p:cNvPr id="39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47429" y="616630"/>
            <a:ext cx="6089142" cy="1248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39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/>
          <p:nvPr>
            <p:ph type="body" idx="13"/>
          </p:nvPr>
        </p:nvSpPr>
        <p:spPr>
          <a:xfrm>
            <a:off x="2637366" y="516499"/>
            <a:ext cx="10611563" cy="523876"/>
          </a:xfrm>
          <a:prstGeom prst="rect">
            <a:avLst/>
          </a:prstGeom>
        </p:spPr>
        <p:txBody>
          <a:bodyPr/>
          <a:lstStyle>
            <a:lvl1pPr>
              <a:defRPr spc="500" sz="2500"/>
            </a:lvl1pPr>
          </a:lstStyle>
          <a:p>
            <a:pPr/>
            <a:r>
              <a:t>Dynamic presentation</a:t>
            </a:r>
          </a:p>
        </p:txBody>
      </p:sp>
      <p:sp>
        <p:nvSpPr>
          <p:cNvPr id="399" name="Shape 39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 statistics</a:t>
            </a:r>
          </a:p>
        </p:txBody>
      </p:sp>
      <p:sp>
        <p:nvSpPr>
          <p:cNvPr id="400" name="Shape 400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statistics</a:t>
            </a:r>
          </a:p>
        </p:txBody>
      </p:sp>
      <p:sp>
        <p:nvSpPr>
          <p:cNvPr id="401" name="Shape 401"/>
          <p:cNvSpPr/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statistic</a:t>
            </a:r>
          </a:p>
        </p:txBody>
      </p:sp>
      <p:sp>
        <p:nvSpPr>
          <p:cNvPr id="402" name="Shape 402"/>
          <p:cNvSpPr/>
          <p:nvPr>
            <p:ph type="body" idx="17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 statistics</a:t>
            </a:r>
          </a:p>
        </p:txBody>
      </p:sp>
      <p:sp>
        <p:nvSpPr>
          <p:cNvPr id="403" name="Shape 403"/>
          <p:cNvSpPr/>
          <p:nvPr>
            <p:ph type="sldNum" sz="quarter" idx="2"/>
          </p:nvPr>
        </p:nvSpPr>
        <p:spPr>
          <a:xfrm>
            <a:off x="23912293" y="13212343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Screen Shot 2018-08-14 at 11.44.55 AM.png"/>
          <p:cNvPicPr>
            <a:picLocks noChangeAspect="1"/>
          </p:cNvPicPr>
          <p:nvPr>
            <p:ph type="pic" idx="18"/>
          </p:nvPr>
        </p:nvPicPr>
        <p:blipFill>
          <a:blip r:embed="rId4">
            <a:extLst/>
          </a:blip>
          <a:srcRect l="48" t="0" r="48" b="0"/>
          <a:stretch>
            <a:fillRect/>
          </a:stretch>
        </p:blipFill>
        <p:spPr>
          <a:xfrm>
            <a:off x="1454986" y="2750844"/>
            <a:ext cx="4229710" cy="7523242"/>
          </a:xfrm>
          <a:prstGeom prst="rect">
            <a:avLst/>
          </a:prstGeom>
        </p:spPr>
      </p:pic>
      <p:pic>
        <p:nvPicPr>
          <p:cNvPr id="40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6518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Screen Shot 2018-08-14 at 12.43.55 PM.png"/>
          <p:cNvPicPr>
            <a:picLocks noChangeAspect="1"/>
          </p:cNvPicPr>
          <p:nvPr>
            <p:ph type="pic" idx="19"/>
          </p:nvPr>
        </p:nvPicPr>
        <p:blipFill>
          <a:blip r:embed="rId6">
            <a:extLst/>
          </a:blip>
          <a:srcRect l="48" t="0" r="48" b="0"/>
          <a:stretch>
            <a:fillRect/>
          </a:stretch>
        </p:blipFill>
        <p:spPr>
          <a:xfrm>
            <a:off x="7183300" y="2750830"/>
            <a:ext cx="4229725" cy="7523270"/>
          </a:xfrm>
          <a:prstGeom prst="rect">
            <a:avLst/>
          </a:prstGeom>
        </p:spPr>
      </p:pic>
      <p:pic>
        <p:nvPicPr>
          <p:cNvPr id="40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89447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Screen Shot 2018-08-14 at 12.55.30 PM.png"/>
          <p:cNvPicPr>
            <a:picLocks noChangeAspect="1"/>
          </p:cNvPicPr>
          <p:nvPr>
            <p:ph type="pic" idx="20"/>
          </p:nvPr>
        </p:nvPicPr>
        <p:blipFill>
          <a:blip r:embed="rId7">
            <a:extLst/>
          </a:blip>
          <a:srcRect l="48" t="0" r="48" b="0"/>
          <a:stretch>
            <a:fillRect/>
          </a:stretch>
        </p:blipFill>
        <p:spPr>
          <a:xfrm>
            <a:off x="12889958" y="2784942"/>
            <a:ext cx="4191367" cy="7455045"/>
          </a:xfrm>
          <a:prstGeom prst="rect">
            <a:avLst/>
          </a:prstGeom>
        </p:spPr>
      </p:pic>
      <p:pic>
        <p:nvPicPr>
          <p:cNvPr id="4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70447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Screen Shot 2018-08-14 at 1.05.50 PM.png"/>
          <p:cNvPicPr>
            <a:picLocks noChangeAspect="1"/>
          </p:cNvPicPr>
          <p:nvPr>
            <p:ph type="pic" idx="21"/>
          </p:nvPr>
        </p:nvPicPr>
        <p:blipFill>
          <a:blip r:embed="rId8">
            <a:extLst/>
          </a:blip>
          <a:srcRect l="48" t="0" r="48" b="0"/>
          <a:stretch>
            <a:fillRect/>
          </a:stretch>
        </p:blipFill>
        <p:spPr>
          <a:xfrm>
            <a:off x="18536453" y="2750653"/>
            <a:ext cx="4229924" cy="7523623"/>
          </a:xfrm>
          <a:prstGeom prst="rect">
            <a:avLst/>
          </a:prstGeom>
        </p:spPr>
      </p:pic>
      <p:pic>
        <p:nvPicPr>
          <p:cNvPr id="41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29516" y="1695525"/>
            <a:ext cx="4699389" cy="9633745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20707576" y="8172001"/>
            <a:ext cx="1711434" cy="1720342"/>
          </a:xfrm>
          <a:prstGeom prst="ellipse">
            <a:avLst/>
          </a:prstGeom>
          <a:ln w="25400">
            <a:solidFill>
              <a:schemeClr val="accent5">
                <a:hueOff val="-47860"/>
                <a:satOff val="-10407"/>
                <a:lumOff val="1190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18840521" y="8172001"/>
            <a:ext cx="1711434" cy="1720342"/>
          </a:xfrm>
          <a:prstGeom prst="ellipse">
            <a:avLst/>
          </a:prstGeom>
          <a:ln w="25400">
            <a:solidFill>
              <a:schemeClr val="accent5">
                <a:hueOff val="-47860"/>
                <a:satOff val="-10407"/>
                <a:lumOff val="1190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21148600" y="6509062"/>
            <a:ext cx="1711434" cy="1720342"/>
          </a:xfrm>
          <a:prstGeom prst="ellipse">
            <a:avLst/>
          </a:prstGeom>
          <a:ln w="25400">
            <a:solidFill>
              <a:schemeClr val="accent5">
                <a:hueOff val="-47860"/>
                <a:satOff val="-10407"/>
                <a:lumOff val="1190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8763440" y="13244093"/>
            <a:ext cx="685712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41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>
            <p:ph type="body" idx="13"/>
          </p:nvPr>
        </p:nvSpPr>
        <p:spPr>
          <a:xfrm>
            <a:off x="2637366" y="516499"/>
            <a:ext cx="10611563" cy="523876"/>
          </a:xfrm>
          <a:prstGeom prst="rect">
            <a:avLst/>
          </a:prstGeom>
        </p:spPr>
        <p:txBody>
          <a:bodyPr/>
          <a:lstStyle>
            <a:lvl1pPr>
              <a:defRPr spc="500" sz="2500"/>
            </a:lvl1pPr>
          </a:lstStyle>
          <a:p>
            <a:pPr/>
            <a:r>
              <a:t>Weekly notification</a:t>
            </a:r>
          </a:p>
        </p:txBody>
      </p:sp>
      <p:sp>
        <p:nvSpPr>
          <p:cNvPr id="420" name="Shape 420"/>
          <p:cNvSpPr/>
          <p:nvPr>
            <p:ph type="sldNum" sz="quarter" idx="2"/>
          </p:nvPr>
        </p:nvSpPr>
        <p:spPr>
          <a:xfrm>
            <a:off x="23912293" y="13212343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Screen Shot 2018-08-14 at 12.19.39 PM.png"/>
          <p:cNvPicPr>
            <a:picLocks noChangeAspect="1"/>
          </p:cNvPicPr>
          <p:nvPr>
            <p:ph type="pic" idx="14"/>
          </p:nvPr>
        </p:nvPicPr>
        <p:blipFill>
          <a:blip r:embed="rId4">
            <a:extLst/>
          </a:blip>
          <a:srcRect l="195" t="0" r="195" b="0"/>
          <a:stretch>
            <a:fillRect/>
          </a:stretch>
        </p:blipFill>
        <p:spPr>
          <a:xfrm>
            <a:off x="1459116" y="2754515"/>
            <a:ext cx="4225580" cy="7515899"/>
          </a:xfrm>
          <a:prstGeom prst="rect">
            <a:avLst/>
          </a:prstGeom>
        </p:spPr>
      </p:pic>
      <p:pic>
        <p:nvPicPr>
          <p:cNvPr id="423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6518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creen Shot 2018-08-14 at 12.27.49 PM.png"/>
          <p:cNvPicPr>
            <a:picLocks noChangeAspect="1"/>
          </p:cNvPicPr>
          <p:nvPr>
            <p:ph type="pic" idx="15"/>
          </p:nvPr>
        </p:nvPicPr>
        <p:blipFill>
          <a:blip r:embed="rId6">
            <a:extLst/>
          </a:blip>
          <a:srcRect l="48" t="0" r="48" b="0"/>
          <a:stretch>
            <a:fillRect/>
          </a:stretch>
        </p:blipFill>
        <p:spPr>
          <a:xfrm>
            <a:off x="7243391" y="2804271"/>
            <a:ext cx="4169634" cy="7416388"/>
          </a:xfrm>
          <a:prstGeom prst="rect">
            <a:avLst/>
          </a:prstGeom>
        </p:spPr>
      </p:pic>
      <p:pic>
        <p:nvPicPr>
          <p:cNvPr id="42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89447" y="1695525"/>
            <a:ext cx="4699388" cy="9633745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/>
          <p:nvPr/>
        </p:nvSpPr>
        <p:spPr>
          <a:xfrm>
            <a:off x="7067315" y="9665313"/>
            <a:ext cx="519220" cy="725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7" name="Shape 427"/>
          <p:cNvSpPr/>
          <p:nvPr/>
        </p:nvSpPr>
        <p:spPr>
          <a:xfrm>
            <a:off x="12858351" y="4782013"/>
            <a:ext cx="10119325" cy="292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13690" indent="-313690">
              <a:buSzPct val="75000"/>
              <a:buChar char="•"/>
              <a:defRPr b="1" sz="4500"/>
            </a:pPr>
            <a:r>
              <a:t>Remind users to check their report for the previous completed week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Notification every Sunday morning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A good way to provide motivation</a:t>
            </a:r>
          </a:p>
          <a:p>
            <a:pPr lvl="1" marL="948690" indent="-313690">
              <a:buSzPct val="75000"/>
              <a:buChar char="•"/>
              <a:defRPr sz="3200"/>
            </a:pPr>
            <a:r>
              <a:t>Alerts users of the feature’s existence</a:t>
            </a:r>
          </a:p>
        </p:txBody>
      </p:sp>
      <p:sp>
        <p:nvSpPr>
          <p:cNvPr id="428" name="Shape 428"/>
          <p:cNvSpPr/>
          <p:nvPr/>
        </p:nvSpPr>
        <p:spPr>
          <a:xfrm>
            <a:off x="853174" y="3916970"/>
            <a:ext cx="5437412" cy="1720342"/>
          </a:xfrm>
          <a:prstGeom prst="ellipse">
            <a:avLst/>
          </a:prstGeom>
          <a:ln w="25400">
            <a:solidFill>
              <a:schemeClr val="accent5">
                <a:hueOff val="-47860"/>
                <a:satOff val="-10407"/>
                <a:lumOff val="1190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9" name="Shape 429"/>
          <p:cNvSpPr/>
          <p:nvPr/>
        </p:nvSpPr>
        <p:spPr>
          <a:xfrm>
            <a:off x="8517631" y="3728555"/>
            <a:ext cx="1621090" cy="648795"/>
          </a:xfrm>
          <a:prstGeom prst="ellipse">
            <a:avLst/>
          </a:prstGeom>
          <a:ln w="25400">
            <a:solidFill>
              <a:schemeClr val="accent5">
                <a:hueOff val="-47860"/>
                <a:satOff val="-10407"/>
                <a:lumOff val="1190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16071615" y="13244093"/>
            <a:ext cx="685712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1300">
                <a:solidFill>
                  <a:srgbClr val="A6AAA9"/>
                </a:solidFill>
              </a:defRPr>
            </a:lvl1pPr>
          </a:lstStyle>
          <a:p>
            <a:pPr/>
            <a:r>
              <a:t>CONFIDENTIAL &amp; BUSINESS PROPRIETARY INFORMATION OF UNDER ARMOUR, INC.</a:t>
            </a:r>
          </a:p>
        </p:txBody>
      </p:sp>
      <p:pic>
        <p:nvPicPr>
          <p:cNvPr id="43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8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hape 433"/>
          <p:cNvSpPr/>
          <p:nvPr/>
        </p:nvSpPr>
        <p:spPr>
          <a:xfrm>
            <a:off x="2637366" y="541899"/>
            <a:ext cx="10611563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lnSpc>
                <a:spcPct val="110000"/>
              </a:lnSpc>
              <a:defRPr cap="all" spc="440" sz="2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4" name="Shape 434"/>
          <p:cNvSpPr/>
          <p:nvPr>
            <p:ph type="body" idx="13"/>
          </p:nvPr>
        </p:nvSpPr>
        <p:spPr>
          <a:xfrm>
            <a:off x="2637366" y="516499"/>
            <a:ext cx="10611563" cy="523876"/>
          </a:xfrm>
          <a:prstGeom prst="rect">
            <a:avLst/>
          </a:prstGeom>
        </p:spPr>
        <p:txBody>
          <a:bodyPr/>
          <a:lstStyle>
            <a:lvl1pPr>
              <a:defRPr spc="500" sz="2500"/>
            </a:lvl1pPr>
          </a:lstStyle>
          <a:p>
            <a:pPr/>
            <a:r>
              <a:t>Demo</a:t>
            </a:r>
          </a:p>
        </p:txBody>
      </p:sp>
      <p:sp>
        <p:nvSpPr>
          <p:cNvPr id="435" name="Shape 435"/>
          <p:cNvSpPr/>
          <p:nvPr>
            <p:ph type="sldNum" sz="quarter" idx="2"/>
          </p:nvPr>
        </p:nvSpPr>
        <p:spPr>
          <a:xfrm>
            <a:off x="23912293" y="13212343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508000"/>
            <a:ext cx="846114" cy="498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device-2018-08-14-152743.mp4"/>
          <p:cNvPicPr>
            <a:picLocks noChangeAspect="0"/>
          </p:cNvPicPr>
          <p:nvPr>
            <p:ph type="pic" idx="14"/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9422276" y="2007015"/>
            <a:ext cx="5433504" cy="9659563"/>
          </a:xfrm>
          <a:prstGeom prst="rect">
            <a:avLst/>
          </a:prstGeom>
        </p:spPr>
      </p:pic>
      <p:pic>
        <p:nvPicPr>
          <p:cNvPr id="43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47429" y="616630"/>
            <a:ext cx="6089142" cy="1248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1999" fill="hold"/>
                                        <p:tgtEl>
                                          <p:spTgt spid="4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2333" r="0" b="123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41" name="Shape 441"/>
          <p:cNvSpPr/>
          <p:nvPr/>
        </p:nvSpPr>
        <p:spPr>
          <a:xfrm>
            <a:off x="4349" y="-8202"/>
            <a:ext cx="24375302" cy="13732404"/>
          </a:xfrm>
          <a:prstGeom prst="rect">
            <a:avLst/>
          </a:prstGeom>
          <a:solidFill>
            <a:srgbClr val="000000">
              <a:alpha val="4979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2" name="Shape 4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sp>
        <p:nvSpPr>
          <p:cNvPr id="443" name="Shape 443"/>
          <p:cNvSpPr/>
          <p:nvPr>
            <p:ph type="sldNum" sz="quarter" idx="2"/>
          </p:nvPr>
        </p:nvSpPr>
        <p:spPr>
          <a:xfrm>
            <a:off x="11945639" y="13081000"/>
            <a:ext cx="240011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234" y="538935"/>
            <a:ext cx="846114" cy="498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F0F0F0"/>
      </a:lt2>
      <a:accent1>
        <a:srgbClr val="252F68"/>
      </a:accent1>
      <a:accent2>
        <a:srgbClr val="00882B"/>
      </a:accent2>
      <a:accent3>
        <a:srgbClr val="DCBD23"/>
      </a:accent3>
      <a:accent4>
        <a:srgbClr val="DE6A10"/>
      </a:accent4>
      <a:accent5>
        <a:srgbClr val="BE0B0B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47860"/>
            <a:satOff val="-10407"/>
            <a:lumOff val="1190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5">
              <a:hueOff val="-47860"/>
              <a:satOff val="-10407"/>
              <a:lumOff val="1190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F0F0F0"/>
      </a:lt2>
      <a:accent1>
        <a:srgbClr val="252F68"/>
      </a:accent1>
      <a:accent2>
        <a:srgbClr val="00882B"/>
      </a:accent2>
      <a:accent3>
        <a:srgbClr val="DCBD23"/>
      </a:accent3>
      <a:accent4>
        <a:srgbClr val="DE6A10"/>
      </a:accent4>
      <a:accent5>
        <a:srgbClr val="BE0B0B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47860"/>
            <a:satOff val="-10407"/>
            <a:lumOff val="11901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5">
              <a:hueOff val="-47860"/>
              <a:satOff val="-10407"/>
              <a:lumOff val="1190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